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5"/>
  </p:notesMasterIdLst>
  <p:sldIdLst>
    <p:sldId id="340" r:id="rId3"/>
    <p:sldId id="274" r:id="rId4"/>
    <p:sldId id="404" r:id="rId5"/>
    <p:sldId id="405" r:id="rId6"/>
    <p:sldId id="351" r:id="rId7"/>
    <p:sldId id="352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8" r:id="rId17"/>
    <p:sldId id="369" r:id="rId18"/>
    <p:sldId id="370" r:id="rId19"/>
    <p:sldId id="371" r:id="rId20"/>
    <p:sldId id="372" r:id="rId21"/>
    <p:sldId id="374" r:id="rId22"/>
    <p:sldId id="373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357" r:id="rId52"/>
    <p:sldId id="403" r:id="rId53"/>
    <p:sldId id="28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7347" autoAdjust="0"/>
  </p:normalViewPr>
  <p:slideViewPr>
    <p:cSldViewPr snapToGrid="0">
      <p:cViewPr varScale="1">
        <p:scale>
          <a:sx n="111" d="100"/>
          <a:sy n="111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D9998-DA2D-4645-9D68-9193AE2FFD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0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Variable</a:t>
            </a:r>
          </a:p>
          <a:p>
            <a:r>
              <a:rPr lang="en-US" dirty="0"/>
              <a:t>Split Variable</a:t>
            </a:r>
          </a:p>
          <a:p>
            <a:r>
              <a:rPr lang="en-US" dirty="0"/>
              <a:t>Separate Query from Modifier</a:t>
            </a:r>
          </a:p>
          <a:p>
            <a:r>
              <a:rPr lang="en-US" dirty="0"/>
              <a:t>Remove Setter Method</a:t>
            </a:r>
          </a:p>
          <a:p>
            <a:r>
              <a:rPr lang="en-US" dirty="0"/>
              <a:t>Replaced Derived Variable with Query</a:t>
            </a:r>
          </a:p>
          <a:p>
            <a:r>
              <a:rPr lang="en-US" dirty="0"/>
              <a:t>Combine Functions into Class</a:t>
            </a:r>
          </a:p>
          <a:p>
            <a:r>
              <a:rPr lang="en-US" dirty="0"/>
              <a:t>Combine Functions into Transform</a:t>
            </a:r>
          </a:p>
          <a:p>
            <a:r>
              <a:rPr lang="en-US" dirty="0"/>
              <a:t>Change Reference to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28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Phase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Extract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Function</a:t>
            </a:r>
          </a:p>
          <a:p>
            <a:r>
              <a:rPr lang="en-US" dirty="0"/>
              <a:t>Move Field</a:t>
            </a:r>
          </a:p>
          <a:p>
            <a:r>
              <a:rPr lang="en-US" dirty="0"/>
              <a:t>Combine Functions into Class</a:t>
            </a:r>
          </a:p>
          <a:p>
            <a:r>
              <a:rPr lang="en-US" dirty="0"/>
              <a:t>Combine Functions into Transform</a:t>
            </a:r>
          </a:p>
          <a:p>
            <a:r>
              <a:rPr lang="en-US" dirty="0"/>
              <a:t>Split Phase</a:t>
            </a:r>
          </a:p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2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Move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5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Preserve Whole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0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Primitive with Object</a:t>
            </a:r>
          </a:p>
          <a:p>
            <a:r>
              <a:rPr lang="en-US" dirty="0"/>
              <a:t>Replace Type Code with Subclasses</a:t>
            </a:r>
          </a:p>
          <a:p>
            <a:r>
              <a:rPr lang="en-US" dirty="0"/>
              <a:t>Replace Conditional with Polymorphism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9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Conditionals with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7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Loop with Pipeline (LINQ)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6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  <a:p>
            <a:r>
              <a:rPr lang="en-US" dirty="0"/>
              <a:t>Collapse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29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Collapse Hierarchy</a:t>
            </a:r>
          </a:p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  <a:p>
            <a:r>
              <a:rPr lang="en-US" dirty="0"/>
              <a:t>Change Function Declaration</a:t>
            </a:r>
          </a:p>
          <a:p>
            <a:r>
              <a:rPr lang="en-US" dirty="0"/>
              <a:t>Remove Dead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4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Introduce Special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0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Hide Delegate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Move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1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Middleman</a:t>
            </a:r>
          </a:p>
          <a:p>
            <a:r>
              <a:rPr lang="en-US" dirty="0"/>
              <a:t>Inline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Function</a:t>
            </a:r>
          </a:p>
          <a:p>
            <a:r>
              <a:rPr lang="en-US" dirty="0"/>
              <a:t>Move Field</a:t>
            </a:r>
          </a:p>
          <a:p>
            <a:r>
              <a:rPr lang="en-US" dirty="0"/>
              <a:t>Hide Delegate</a:t>
            </a:r>
          </a:p>
          <a:p>
            <a:r>
              <a:rPr lang="en-US" dirty="0"/>
              <a:t>Replace Subclass with Delegate</a:t>
            </a:r>
          </a:p>
          <a:p>
            <a:r>
              <a:rPr lang="en-US" dirty="0"/>
              <a:t>Replace Superclass with Delegate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67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Extract Superclass</a:t>
            </a:r>
          </a:p>
          <a:p>
            <a:r>
              <a:rPr lang="en-US" dirty="0"/>
              <a:t>Replace Type Code with Subclasses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05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Record</a:t>
            </a:r>
          </a:p>
          <a:p>
            <a:r>
              <a:rPr lang="en-US" dirty="0"/>
              <a:t>Remove Setting Method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Split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0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4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9F90-FC83-09A3-67A1-0AB1F2276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4F54C-A14C-03A6-750B-DF7BE93A8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73943-7B0A-8861-8BDF-142D432A3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20D4C-8630-C576-FA60-8DD2CC78F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9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Function Declaration</a:t>
            </a:r>
          </a:p>
          <a:p>
            <a:r>
              <a:rPr lang="en-US" dirty="0"/>
              <a:t>Rename Variable</a:t>
            </a:r>
          </a:p>
          <a:p>
            <a:r>
              <a:rPr lang="en-US" dirty="0"/>
              <a:t>Rename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Slide Statements</a:t>
            </a:r>
          </a:p>
          <a:p>
            <a:r>
              <a:rPr lang="en-US" dirty="0"/>
              <a:t>Pull Up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56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Replace Temp with Query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Preserve Whole Object</a:t>
            </a:r>
          </a:p>
          <a:p>
            <a:r>
              <a:rPr lang="en-US" dirty="0"/>
              <a:t>Replace Function with Command</a:t>
            </a:r>
          </a:p>
          <a:p>
            <a:r>
              <a:rPr lang="en-US" dirty="0"/>
              <a:t>Decompose Conditional</a:t>
            </a:r>
          </a:p>
          <a:p>
            <a:r>
              <a:rPr lang="en-US" dirty="0"/>
              <a:t>Replace Conditional with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5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Parameter with Query</a:t>
            </a:r>
          </a:p>
          <a:p>
            <a:r>
              <a:rPr lang="en-US" dirty="0"/>
              <a:t>Preserve Whole Object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Remove Flag Argument</a:t>
            </a:r>
          </a:p>
          <a:p>
            <a:r>
              <a:rPr lang="en-US" dirty="0"/>
              <a:t>Combine Functions into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71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1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CC331EB7-4907-3B50-726B-D3FD905E0B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20AF0D9-129F-44DC-ACEA-BB5AB149A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834" y="5708569"/>
            <a:ext cx="9144000" cy="5250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23735-A4D6-4092-A7B8-F3632A429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834" y="4734692"/>
            <a:ext cx="9144000" cy="935091"/>
          </a:xfrm>
        </p:spPr>
        <p:txBody>
          <a:bodyPr anchor="b"/>
          <a:lstStyle>
            <a:lvl1pPr algn="ctr">
              <a:defRPr sz="6000">
                <a:solidFill>
                  <a:srgbClr val="E42D3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058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151E-C327-42F9-8EA5-95CBBC5B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ye" panose="020E080307050006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08C71-96AB-4A29-8CF1-28E3CFEE4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510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5BD6-6C52-4813-A06D-4AC4718C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A9EF9-DCF4-4385-8D4F-71BE838CB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7581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7DA3-71FA-4000-8469-F49B1873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AB1F-3C12-4BED-AF6F-2ED84F6F0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20152-7D1B-423B-ACF1-6F3B4992C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056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7F4A-9DB9-44F4-965D-58EA9369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6EDE4-132A-4068-9D14-DE6B4969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9248-F928-43F3-9A36-9114A765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0EE25-BD82-4681-B589-D2BC75A56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44280-BD82-4C0B-AAC8-1967B752C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646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8DCD-12E0-41A0-A090-11A4784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906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B6704-F12D-4F4E-95F3-085594D9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53045-C39A-461A-9FA8-4CD0D2C1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E7230-C3F4-4FCF-959C-12F6302E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68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A6CA-E608-47FA-B6E0-E158D970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ACF63-8512-40D1-AB8A-8BED25A3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C7B58-BEFB-45AF-8DDF-A56D1755D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53A98-3C7F-4DA2-950A-2C221C9E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C0346-DAA3-47A3-B813-8AAEE9FB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58B08-22E9-4E68-B75C-7AEAD6A7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26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B9CD-9D91-43F9-91F0-10B91CA0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A51FF-87E5-4130-A6A9-60B3B9538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FCC86-FF3D-4285-AF29-F7222A94B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8E4A1-3D74-4E93-BEAD-54F93DCF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2D188-45B6-4FCF-A116-0135AABF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B3D74-878C-4525-B66F-2D81B282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518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F7B3-E3A1-410E-8E00-6D288943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E179A-B69C-4BA3-A22A-60C8E4E8F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E896-848B-4828-9663-0833F827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E678C-5E1F-4A5F-81D1-60EB89A2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1EC3-C11B-4453-8AD0-3B0834D2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61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BCAE8-17D3-4D6B-9FC9-968C438F0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C0537-3F43-47F1-A33B-87CAEAF7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7D28D-7F7F-4A1B-B000-10AC17FF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F8DD-B34C-40FD-93C1-484F62BD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50A5B-0546-423D-BEBD-970CBA66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9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D9E2B-04DA-4EC6-8EC1-65F963C6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74D53-D351-416D-911A-08B81403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8D8C-25C6-409D-9E29-29208D1C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876BD-CA95-4813-B823-2C7AE2FEDBDC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6FC6B-04BB-4453-A8B1-BEFA55DC1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BBA0-D58D-484C-985A-E2559FFFD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striped background&#10;&#10;Description automatically generated">
            <a:extLst>
              <a:ext uri="{FF2B5EF4-FFF2-40B4-BE49-F238E27FC236}">
                <a16:creationId xmlns:a16="http://schemas.microsoft.com/office/drawing/2014/main" id="{5ED6F9B6-61BB-5B3A-55DD-8381D9EA77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4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gi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8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AB8-88B8-4F20-A7F8-41F76EF94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rgbClr val="E42D30"/>
                </a:solidFill>
              </a:rPr>
              <a:t>The Long Lost Art of Refactoring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79AAA2-F935-74F9-BF6E-EB6C451D0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Jimmy Bogard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791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Why refactor?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F3572-E584-8175-061E-A1B312C26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725507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2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Improve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95599-CC12-DE87-7CAA-5120B984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812799"/>
            <a:ext cx="523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8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Easier to Understand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2D817-E302-1BCF-A2D3-FE1D9DC2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895350"/>
            <a:ext cx="5461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Find Bugs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72FE8-CA04-9DF8-35AF-0C36E5260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84" y="725506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Program Faster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4C38D-FB05-BBB8-323C-9F03448A0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71" y="696569"/>
            <a:ext cx="5464858" cy="54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When to refactor?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648B7-A8E2-BE69-C784-144A298C7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8" y="740456"/>
            <a:ext cx="5377084" cy="53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29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Feature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B6284-EC32-0DD2-910B-8E1F992DE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60" y="725506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6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Comprehension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C110-EF5C-9CE6-9A20-455E0BDC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7" y="615546"/>
            <a:ext cx="5626904" cy="5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78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Picking Up Litter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5682F-58D1-ECCD-5462-6432E5D2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8" y="624710"/>
            <a:ext cx="5608577" cy="5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4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Long-Term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45C83-9AB4-6FBE-1F0C-6CB172F3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2" y="598184"/>
            <a:ext cx="5661628" cy="56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56164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971190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91534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5087766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698339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During Code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76C71-05F7-29C2-9F51-CEDEDE5A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35" y="696570"/>
            <a:ext cx="5464858" cy="54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7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Problems with Refactoring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678D8-2E6B-23C2-2D00-81E591FE4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0229"/>
            <a:ext cx="5337537" cy="53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09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Slowing Down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69097-30DA-692B-24B2-BF1DFF93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6" y="823891"/>
            <a:ext cx="5210215" cy="52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7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Code Ownership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84DAB-7365-D8CF-1037-6AE7BDF79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01" y="956999"/>
            <a:ext cx="4943997" cy="4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2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Long-Lived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1F448-7BCE-8BFF-0D4D-859FA3120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8" y="624710"/>
            <a:ext cx="5608577" cy="5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Bad or No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72E10-2CD0-7679-EE56-90BEFA8A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3" y="760229"/>
            <a:ext cx="5337537" cy="53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Legacy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30BDB-EE7F-0B1B-49D4-D1A4E3A6E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5466"/>
            <a:ext cx="5187066" cy="51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Code Smells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FDD20-C960-2626-261B-50D5DEC1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0" y="671008"/>
            <a:ext cx="5515980" cy="55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6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Mysterious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BC1B3-4ED2-3086-9EFA-C3DCF0FD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68" y="2438466"/>
            <a:ext cx="4467114" cy="19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7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Duplicated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E3667-4EBB-476D-B7E8-0538BDDA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33" y="1185521"/>
            <a:ext cx="53975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01E20-A4CC-BF97-D598-3501CA92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60" y="5107329"/>
            <a:ext cx="52451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6F4F0-A4BB-DD43-3513-7E7695C4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483" y="2936875"/>
            <a:ext cx="5232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99E5-1401-1C0F-776F-5EC8E2524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1737-1189-0BAA-BF2E-7025878715F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Me Junk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79583-60AB-09C9-2D4D-841938EE5318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Consultant</a:t>
            </a:r>
          </a:p>
          <a:p>
            <a:endParaRPr lang="en-US" dirty="0"/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>
            <a:extLst>
              <a:ext uri="{FF2B5EF4-FFF2-40B4-BE49-F238E27FC236}">
                <a16:creationId xmlns:a16="http://schemas.microsoft.com/office/drawing/2014/main" id="{A287D60C-3356-4748-A437-0AFA13AE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91534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>
            <a:extLst>
              <a:ext uri="{FF2B5EF4-FFF2-40B4-BE49-F238E27FC236}">
                <a16:creationId xmlns:a16="http://schemas.microsoft.com/office/drawing/2014/main" id="{F1C72D51-7910-899F-E878-C2FB9D3E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5087766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D8642-9D5A-CAFC-D61F-6CAF6E40D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698339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3968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0D911-8AC9-5C4F-98F9-44CA665F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20" y="384336"/>
            <a:ext cx="4865380" cy="63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9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 Parameter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0200-3016-15F3-B36B-B6FEF443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66385"/>
            <a:ext cx="5587518" cy="17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Global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F8739-8E65-95AA-2FB6-FD37BBBC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07" y="2022917"/>
            <a:ext cx="6629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76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Mutable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1E5D0-3062-624F-7A1D-D1091DAE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2143561"/>
            <a:ext cx="6296949" cy="25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1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Divergent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18A54-9F0D-0742-1581-A75F624A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20" y="384336"/>
            <a:ext cx="4865380" cy="63371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6002E-DD2B-296A-B0C2-5586BB54A054}"/>
              </a:ext>
            </a:extLst>
          </p:cNvPr>
          <p:cNvSpPr/>
          <p:nvPr/>
        </p:nvSpPr>
        <p:spPr>
          <a:xfrm>
            <a:off x="6285053" y="1134318"/>
            <a:ext cx="2210765" cy="8681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5DFAD8-03EE-CB54-C300-6AB9DFCD5573}"/>
              </a:ext>
            </a:extLst>
          </p:cNvPr>
          <p:cNvSpPr/>
          <p:nvPr/>
        </p:nvSpPr>
        <p:spPr>
          <a:xfrm>
            <a:off x="6285052" y="4654951"/>
            <a:ext cx="2210765" cy="8681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24F4B1-61FD-EE36-80F5-B0BF500D290D}"/>
              </a:ext>
            </a:extLst>
          </p:cNvPr>
          <p:cNvSpPr/>
          <p:nvPr/>
        </p:nvSpPr>
        <p:spPr>
          <a:xfrm>
            <a:off x="6437451" y="3890278"/>
            <a:ext cx="3470478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E572B7-408B-159E-8337-352F7AA02CF2}"/>
              </a:ext>
            </a:extLst>
          </p:cNvPr>
          <p:cNvSpPr/>
          <p:nvPr/>
        </p:nvSpPr>
        <p:spPr>
          <a:xfrm>
            <a:off x="6488420" y="5830517"/>
            <a:ext cx="2210765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BA20B3-0541-5F7B-F99B-57FCEF6D6A0A}"/>
              </a:ext>
            </a:extLst>
          </p:cNvPr>
          <p:cNvSpPr/>
          <p:nvPr/>
        </p:nvSpPr>
        <p:spPr>
          <a:xfrm>
            <a:off x="6447097" y="2726653"/>
            <a:ext cx="2210765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66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0DB91-00DD-5B1F-5202-89B199E5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17" y="1866899"/>
            <a:ext cx="3429000" cy="3124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Shotgun Surgery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148F6A-836A-E845-F2A5-B05887AC1EB1}"/>
              </a:ext>
            </a:extLst>
          </p:cNvPr>
          <p:cNvCxnSpPr/>
          <p:nvPr/>
        </p:nvCxnSpPr>
        <p:spPr>
          <a:xfrm flipH="1">
            <a:off x="8646289" y="2974695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81F53F-2A60-4FDE-F18F-040DC7A45476}"/>
              </a:ext>
            </a:extLst>
          </p:cNvPr>
          <p:cNvCxnSpPr/>
          <p:nvPr/>
        </p:nvCxnSpPr>
        <p:spPr>
          <a:xfrm flipH="1">
            <a:off x="8646289" y="3265991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12469A-6457-C594-0520-B616C310A984}"/>
              </a:ext>
            </a:extLst>
          </p:cNvPr>
          <p:cNvCxnSpPr/>
          <p:nvPr/>
        </p:nvCxnSpPr>
        <p:spPr>
          <a:xfrm flipH="1">
            <a:off x="8646289" y="3869804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9B9B65-18F7-0510-0D34-F53846414A1B}"/>
              </a:ext>
            </a:extLst>
          </p:cNvPr>
          <p:cNvCxnSpPr/>
          <p:nvPr/>
        </p:nvCxnSpPr>
        <p:spPr>
          <a:xfrm flipH="1">
            <a:off x="8646289" y="4483262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66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Feature Envy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31930-1251-C161-693C-064CDEBF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691686"/>
            <a:ext cx="6083300" cy="34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26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Data Clumps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F6BF-0F89-DC08-648D-6AD32D17D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25" y="2124868"/>
            <a:ext cx="5613400" cy="128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7AD17-3DB8-FBCF-6153-2F4A614B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853" y="4376350"/>
            <a:ext cx="7772400" cy="13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53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Primitive Obsession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92BDD-B700-C63A-9553-82FCFBFBE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09" y="2204339"/>
            <a:ext cx="6984357" cy="26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9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Repeated Switches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C9FED-5B5B-F570-17B5-18E8150F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83" y="1834518"/>
            <a:ext cx="6787587" cy="31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3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476E09-F470-5B66-8E40-889F0C231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0A18F5-C7C1-B715-ECEF-2B86FB54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3EEEA-E381-82E6-9FEB-6C0CD29F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19" y="0"/>
            <a:ext cx="619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08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35F10-9F1B-84A7-A3DA-9071E119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83" y="1739899"/>
            <a:ext cx="55499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51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Lazy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97B66-43EB-D39F-B533-F59A5458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5199"/>
            <a:ext cx="4343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5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Speculative Generality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1A7F9-1DA4-6536-94AF-96667AB4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29" y="1993899"/>
            <a:ext cx="6642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9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Temporary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D0D40-3CD1-2E6D-4D23-BD207115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16" y="1130299"/>
            <a:ext cx="44958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81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Message Chains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E83D-326A-3279-21D0-7AF45FE8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912" y="1815832"/>
            <a:ext cx="6137671" cy="32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8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Middleman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31930-1251-C161-693C-064CDEBF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691686"/>
            <a:ext cx="6083300" cy="34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Insider Trading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A7F1-34B8-FE81-97AF-FD28DADF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44" y="2585456"/>
            <a:ext cx="6620076" cy="16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8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Large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3AED0-58FA-2FD9-C2E6-C08527C5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61" y="531249"/>
            <a:ext cx="4475464" cy="57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55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Data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D38BF-9062-A52B-A44B-82EBE1CE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396999"/>
            <a:ext cx="635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45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EB07B-58D2-600C-5732-9B4C2B9D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" y="746243"/>
            <a:ext cx="5365509" cy="53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2486DA5-D343-4747-A4FD-3308D26D4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7200" dirty="0"/>
              <a:t>Shoulders of Giants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96DA99A-4157-43C2-98A4-42632CE7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127284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47431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0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3188072"/>
            <a:ext cx="6858000" cy="3092807"/>
          </a:xfrm>
        </p:spPr>
        <p:txBody>
          <a:bodyPr>
            <a:normAutofit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/>
              <a:t>jimmybogard.com</a:t>
            </a:r>
          </a:p>
          <a:p>
            <a:endParaRPr lang="en-US" dirty="0"/>
          </a:p>
          <a:p>
            <a:r>
              <a:rPr lang="en-US" dirty="0"/>
              <a:t>github.com/jbogard/presentations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5D3CC-D5E7-43E2-A353-B3638586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0" y="2308957"/>
            <a:ext cx="2166271" cy="28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A16D6C-8AA9-44C5-8D23-53EDC404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62" y="2308957"/>
            <a:ext cx="2128042" cy="290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9144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603DC-1E6A-DBAD-886B-A8184960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134CB-D2A9-61C6-8FCD-CFA2B0EE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19" y="0"/>
            <a:ext cx="619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74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13575" y="3429000"/>
            <a:ext cx="7544105" cy="323095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200" dirty="0"/>
              <a:t>DDD with Vertical Slice Architecture Training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Oct 21st-23rd in Munich</a:t>
            </a:r>
          </a:p>
          <a:p>
            <a:pPr algn="l"/>
            <a:r>
              <a:rPr lang="en-US" sz="3200" dirty="0"/>
              <a:t>Dec 10th-12th in Milan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20% discount code </a:t>
            </a:r>
            <a:r>
              <a:rPr lang="en-US" sz="3200" b="1" dirty="0"/>
              <a:t>Community20</a:t>
            </a:r>
          </a:p>
          <a:p>
            <a:pPr algn="l"/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EC887-B9EB-03FD-B8CA-F2AC0189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405" y="3171243"/>
            <a:ext cx="3236410" cy="32364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494B4-C24A-4C86-A04A-A4685426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354C1-4906-42D9-9481-3C757D73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0" y="1685109"/>
            <a:ext cx="2643706" cy="34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CA5EF9-3CF0-4AF1-BEDB-7D214642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390" y="1685109"/>
            <a:ext cx="2536460" cy="345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rking Effectively with Legacy Code (text only) by M.Feathers: M ...">
            <a:extLst>
              <a:ext uri="{FF2B5EF4-FFF2-40B4-BE49-F238E27FC236}">
                <a16:creationId xmlns:a16="http://schemas.microsoft.com/office/drawing/2014/main" id="{963DF17B-8562-40DE-8A84-9252CBC90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8" y="1052513"/>
            <a:ext cx="35909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4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B8A6-2B6C-1E17-AD09-69CF0700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Refactoring?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55B0-427A-6F68-E19C-F3FF59162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148A-0A05-59B9-FB40-7A0803A98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372006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CD32-A411-53F6-33AD-A9B860C5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 change made to the </a:t>
            </a:r>
            <a:r>
              <a:rPr lang="en-US" sz="4000" b="1" dirty="0"/>
              <a:t>internal structure</a:t>
            </a:r>
            <a:r>
              <a:rPr lang="en-US" sz="4000" dirty="0"/>
              <a:t> of software to make it </a:t>
            </a:r>
            <a:r>
              <a:rPr lang="en-US" sz="4000" b="1" dirty="0"/>
              <a:t>easier to understand</a:t>
            </a:r>
            <a:r>
              <a:rPr lang="en-US" sz="4000" dirty="0"/>
              <a:t> and </a:t>
            </a:r>
            <a:r>
              <a:rPr lang="en-US" sz="4000" b="1" dirty="0"/>
              <a:t>cheaper to modify</a:t>
            </a:r>
            <a:r>
              <a:rPr lang="en-US" sz="4000" dirty="0"/>
              <a:t> without changing its </a:t>
            </a:r>
            <a:r>
              <a:rPr lang="en-US" sz="4000" b="1" dirty="0"/>
              <a:t>observable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BBC1D-7565-E5B3-B640-8207350D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F1209-AA8B-A50F-DFAB-834537B7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53135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2A3217-8C4B-B3DA-DEF1-88D48E7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two hats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5D73189-F435-88CA-87C5-7FF5E848D9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2D817A-4419-452C-9C7E-94A834F7B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Swap back and forth between adding functionality and refactoring roughly 50/50 of the time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5A9FE-58C1-38B7-9C10-0546FEE7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5022454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4 Speaker Template" id="{160C6814-5F10-F84F-BC6B-0EFBF130D86D}" vid="{BE48963F-4068-1A40-8FD5-F77FB9E686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31759</TotalTime>
  <Words>561</Words>
  <Application>Microsoft Macintosh PowerPoint</Application>
  <PresentationFormat>Widescreen</PresentationFormat>
  <Paragraphs>223</Paragraphs>
  <Slides>52</Slides>
  <Notes>27</Notes>
  <HiddenSlides>24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Lucida Console</vt:lpstr>
      <vt:lpstr>Rye</vt:lpstr>
      <vt:lpstr>Office Theme</vt:lpstr>
      <vt:lpstr>1_Office Theme</vt:lpstr>
      <vt:lpstr>The Long Lost Art of Refactoring</vt:lpstr>
      <vt:lpstr>The Long Lost Art of Refactoring</vt:lpstr>
      <vt:lpstr>Me Junk</vt:lpstr>
      <vt:lpstr>PowerPoint Presentation</vt:lpstr>
      <vt:lpstr>Shoulders of Giants</vt:lpstr>
      <vt:lpstr>PowerPoint Presentation</vt:lpstr>
      <vt:lpstr>What is Refactoring?</vt:lpstr>
      <vt:lpstr>A change made to the internal structure of software to make it easier to understand and cheaper to modify without changing its observable behavior</vt:lpstr>
      <vt:lpstr>Law of two hats</vt:lpstr>
      <vt:lpstr>Why refactor?</vt:lpstr>
      <vt:lpstr>Improve Design</vt:lpstr>
      <vt:lpstr>Easier to Understand</vt:lpstr>
      <vt:lpstr>Find Bugs</vt:lpstr>
      <vt:lpstr>Program Faster</vt:lpstr>
      <vt:lpstr>When to refactor?</vt:lpstr>
      <vt:lpstr>Feature Prep</vt:lpstr>
      <vt:lpstr>Comprehension</vt:lpstr>
      <vt:lpstr>Picking Up Litter</vt:lpstr>
      <vt:lpstr>Long-Term Changes</vt:lpstr>
      <vt:lpstr>During Code Reviews</vt:lpstr>
      <vt:lpstr>Problems with Refactoring</vt:lpstr>
      <vt:lpstr>Slowing Down Development</vt:lpstr>
      <vt:lpstr>Code Ownership</vt:lpstr>
      <vt:lpstr>Long-Lived Branches</vt:lpstr>
      <vt:lpstr>Bad or No Tests</vt:lpstr>
      <vt:lpstr>Legacy Code</vt:lpstr>
      <vt:lpstr>Code Smells</vt:lpstr>
      <vt:lpstr>Mysterious Name</vt:lpstr>
      <vt:lpstr>Duplicated Code</vt:lpstr>
      <vt:lpstr>Long Function</vt:lpstr>
      <vt:lpstr>Long Parameter List</vt:lpstr>
      <vt:lpstr>Global Data</vt:lpstr>
      <vt:lpstr>Mutable Data</vt:lpstr>
      <vt:lpstr>Divergent Change</vt:lpstr>
      <vt:lpstr>Shotgun Surgery</vt:lpstr>
      <vt:lpstr>Feature Envy</vt:lpstr>
      <vt:lpstr>Data Clumps</vt:lpstr>
      <vt:lpstr>Primitive Obsession</vt:lpstr>
      <vt:lpstr>Repeated Switches</vt:lpstr>
      <vt:lpstr>Loops</vt:lpstr>
      <vt:lpstr>Lazy Element</vt:lpstr>
      <vt:lpstr>Speculative Generality</vt:lpstr>
      <vt:lpstr>Temporary Field</vt:lpstr>
      <vt:lpstr>Message Chains</vt:lpstr>
      <vt:lpstr>Middleman</vt:lpstr>
      <vt:lpstr>Insider Trading</vt:lpstr>
      <vt:lpstr>Large Class</vt:lpstr>
      <vt:lpstr>Data Class</vt:lpstr>
      <vt:lpstr>Example</vt:lpstr>
      <vt:lpstr>The Long Lost Art of Refactoring</vt:lpstr>
      <vt:lpstr>PowerPoint Presentation</vt:lpstr>
      <vt:lpstr>The Long Lost Art of Refactoring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 [Contractor]</cp:lastModifiedBy>
  <cp:revision>246</cp:revision>
  <dcterms:created xsi:type="dcterms:W3CDTF">2014-12-03T11:14:03Z</dcterms:created>
  <dcterms:modified xsi:type="dcterms:W3CDTF">2024-10-08T09:26:03Z</dcterms:modified>
</cp:coreProperties>
</file>